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mpe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7"/>
  </p:handoutMasterIdLst>
  <p:sldIdLst>
    <p:sldId id="262" r:id="rId2"/>
    <p:sldId id="266" r:id="rId3"/>
    <p:sldId id="267" r:id="rId4"/>
    <p:sldId id="268" r:id="rId5"/>
    <p:sldId id="265" r:id="rId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59" autoAdjust="0"/>
    <p:restoredTop sz="94660"/>
  </p:normalViewPr>
  <p:slideViewPr>
    <p:cSldViewPr>
      <p:cViewPr varScale="1">
        <p:scale>
          <a:sx n="106" d="100"/>
          <a:sy n="106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52152A-AE31-46F1-93EE-3C9B6B770E4D}" type="datetimeFigureOut">
              <a:rPr lang="en-US" smtClean="0"/>
              <a:t>22-Feb-16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F85623-BAE0-4F04-B9FE-5D94B949571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22/2/2016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22/2/2016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22/2/2016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22/2/2016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22/2/2016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22/2/2016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22/2/2016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22/2/2016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22/2/2016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22/2/2016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22/2/2016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22/2/2016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media" Target="../media/media2.mp3"/><Relationship Id="rId3" Type="http://schemas.openxmlformats.org/officeDocument/2006/relationships/audio" Target="../media/media3.mp3"/><Relationship Id="rId7" Type="http://schemas.openxmlformats.org/officeDocument/2006/relationships/image" Target="../media/image8.png"/><Relationship Id="rId2" Type="http://schemas.openxmlformats.org/officeDocument/2006/relationships/audio" Target="../media/media2.mp3"/><Relationship Id="rId1" Type="http://schemas.openxmlformats.org/officeDocument/2006/relationships/audio" Target="../media/media1.mp3"/><Relationship Id="rId6" Type="http://schemas.microsoft.com/office/2007/relationships/media" Target="../media/media1.mp3"/><Relationship Id="rId11" Type="http://schemas.openxmlformats.org/officeDocument/2006/relationships/image" Target="../media/image9.jpeg"/><Relationship Id="rId5" Type="http://schemas.openxmlformats.org/officeDocument/2006/relationships/image" Target="../media/image4.emf"/><Relationship Id="rId10" Type="http://schemas.openxmlformats.org/officeDocument/2006/relationships/hyperlink" Target="http://www.musicaltoronto.org/wp-content/uploads/2014/06/mozart1.jpg" TargetMode="External"/><Relationship Id="rId4" Type="http://schemas.openxmlformats.org/officeDocument/2006/relationships/slideLayout" Target="../slideLayouts/slideLayout2.xml"/><Relationship Id="rId9" Type="http://schemas.microsoft.com/office/2007/relationships/media" Target="../media/media3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4176464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l-GR" sz="3200" dirty="0" smtClean="0"/>
              <a:t/>
            </a:r>
            <a:br>
              <a:rPr lang="el-GR" sz="3200" dirty="0" smtClean="0"/>
            </a:br>
            <a:r>
              <a:rPr lang="el-GR" sz="3200" dirty="0" smtClean="0"/>
              <a:t/>
            </a:r>
            <a:br>
              <a:rPr lang="el-GR" sz="3200" dirty="0" smtClean="0"/>
            </a:br>
            <a:r>
              <a:rPr lang="el-GR" sz="4900" dirty="0" smtClean="0"/>
              <a:t>«</a:t>
            </a:r>
            <a:r>
              <a:rPr lang="el-GR" sz="5300" dirty="0" smtClean="0"/>
              <a:t>Φεγγαράκι μου λαμπρό»</a:t>
            </a:r>
            <a:br>
              <a:rPr lang="el-GR" sz="5300" dirty="0" smtClean="0"/>
            </a:br>
            <a:r>
              <a:rPr lang="en-US" sz="3200" i="1" dirty="0" smtClean="0"/>
              <a:t>Twinkle </a:t>
            </a:r>
            <a:r>
              <a:rPr lang="en-US" sz="3200" i="1" dirty="0" err="1" smtClean="0"/>
              <a:t>twinkle</a:t>
            </a:r>
            <a:r>
              <a:rPr lang="en-US" sz="3200" i="1" dirty="0" smtClean="0"/>
              <a:t> little star</a:t>
            </a:r>
            <a:r>
              <a:rPr lang="el-GR" sz="3200" dirty="0" smtClean="0"/>
              <a:t/>
            </a:r>
            <a:br>
              <a:rPr lang="el-GR" sz="3200" dirty="0" smtClean="0"/>
            </a:br>
            <a:r>
              <a:rPr lang="el-GR" sz="3200" dirty="0" smtClean="0"/>
              <a:t/>
            </a:r>
            <a:br>
              <a:rPr lang="el-GR" sz="3200" dirty="0" smtClean="0"/>
            </a:br>
            <a:r>
              <a:rPr lang="el-GR" sz="3200" dirty="0" smtClean="0"/>
              <a:t/>
            </a:r>
            <a:br>
              <a:rPr lang="el-GR" sz="3200" dirty="0" smtClean="0"/>
            </a:br>
            <a:r>
              <a:rPr lang="el-GR" sz="3200" dirty="0" smtClean="0"/>
              <a:t/>
            </a:r>
            <a:br>
              <a:rPr lang="el-GR" sz="3200" dirty="0" smtClean="0"/>
            </a:br>
            <a:r>
              <a:rPr lang="el-GR" sz="3200" dirty="0" smtClean="0"/>
              <a:t/>
            </a:r>
            <a:br>
              <a:rPr lang="el-GR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endParaRPr lang="el-GR" sz="3200" dirty="0"/>
          </a:p>
        </p:txBody>
      </p:sp>
      <p:pic>
        <p:nvPicPr>
          <p:cNvPr id="4" name="Picture 3" descr="C:\Users\Maria\Pictures\A_SHUTTERSTOCK_ALL\Shutterstock mousiki DE 2014\shutterstock_9490358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7" y="2708920"/>
            <a:ext cx="1656184" cy="1870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Group 5874"/>
          <p:cNvGrpSpPr>
            <a:grpSpLocks/>
          </p:cNvGrpSpPr>
          <p:nvPr/>
        </p:nvGrpSpPr>
        <p:grpSpPr bwMode="auto">
          <a:xfrm rot="19928254">
            <a:off x="6040524" y="3397363"/>
            <a:ext cx="1282700" cy="747712"/>
            <a:chOff x="0" y="0"/>
            <a:chExt cx="14804" cy="8599"/>
          </a:xfrm>
        </p:grpSpPr>
        <p:pic>
          <p:nvPicPr>
            <p:cNvPr id="5720" name="Picture 5720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-1357147">
              <a:off x="3156" y="0"/>
              <a:ext cx="8818" cy="2830"/>
            </a:xfrm>
            <a:prstGeom prst="rect">
              <a:avLst/>
            </a:prstGeom>
            <a:noFill/>
          </p:spPr>
        </p:pic>
        <p:pic>
          <p:nvPicPr>
            <p:cNvPr id="5725" name="Picture 5725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-1098274">
              <a:off x="0" y="870"/>
              <a:ext cx="14804" cy="7729"/>
            </a:xfrm>
            <a:prstGeom prst="rect">
              <a:avLst/>
            </a:prstGeom>
            <a:noFill/>
          </p:spPr>
        </p:pic>
      </p:grpSp>
      <p:grpSp>
        <p:nvGrpSpPr>
          <p:cNvPr id="7" name="Group 5874"/>
          <p:cNvGrpSpPr>
            <a:grpSpLocks/>
          </p:cNvGrpSpPr>
          <p:nvPr/>
        </p:nvGrpSpPr>
        <p:grpSpPr bwMode="auto">
          <a:xfrm rot="3089389">
            <a:off x="1670203" y="3357734"/>
            <a:ext cx="1282700" cy="747712"/>
            <a:chOff x="0" y="0"/>
            <a:chExt cx="14804" cy="8599"/>
          </a:xfrm>
        </p:grpSpPr>
        <p:pic>
          <p:nvPicPr>
            <p:cNvPr id="5" name="Picture 5720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-1357147">
              <a:off x="3156" y="0"/>
              <a:ext cx="8818" cy="2830"/>
            </a:xfrm>
            <a:prstGeom prst="rect">
              <a:avLst/>
            </a:prstGeom>
            <a:noFill/>
          </p:spPr>
        </p:pic>
        <p:pic>
          <p:nvPicPr>
            <p:cNvPr id="6" name="Picture 5725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-1098274">
              <a:off x="0" y="870"/>
              <a:ext cx="14804" cy="7729"/>
            </a:xfrm>
            <a:prstGeom prst="rect">
              <a:avLst/>
            </a:prstGeom>
            <a:noFill/>
          </p:spPr>
        </p:pic>
      </p:grpSp>
      <p:sp>
        <p:nvSpPr>
          <p:cNvPr id="11" name="TextBox 10"/>
          <p:cNvSpPr txBox="1"/>
          <p:nvPr/>
        </p:nvSpPr>
        <p:spPr>
          <a:xfrm>
            <a:off x="2051720" y="4869160"/>
            <a:ext cx="5040560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900" b="1" dirty="0" smtClean="0">
                <a:solidFill>
                  <a:prstClr val="black"/>
                </a:solidFill>
                <a:ea typeface="+mj-ea"/>
                <a:cs typeface="+mj-cs"/>
              </a:rPr>
              <a:t>Ternary form</a:t>
            </a:r>
            <a:r>
              <a:rPr lang="el-GR" sz="2900" b="1" dirty="0" smtClean="0">
                <a:solidFill>
                  <a:prstClr val="black"/>
                </a:solidFill>
                <a:ea typeface="+mj-ea"/>
                <a:cs typeface="+mj-cs"/>
              </a:rPr>
              <a:t> </a:t>
            </a:r>
            <a:r>
              <a:rPr lang="el-GR" sz="2900" b="1" dirty="0" smtClean="0">
                <a:solidFill>
                  <a:prstClr val="black"/>
                </a:solidFill>
                <a:ea typeface="+mj-ea"/>
                <a:cs typeface="+mj-cs"/>
              </a:rPr>
              <a:t>Α Β Α</a:t>
            </a:r>
            <a:r>
              <a:rPr lang="en-US" sz="2900" dirty="0" smtClean="0">
                <a:solidFill>
                  <a:prstClr val="black"/>
                </a:solidFill>
                <a:ea typeface="+mj-ea"/>
                <a:cs typeface="+mj-cs"/>
              </a:rPr>
              <a:t/>
            </a:r>
            <a:br>
              <a:rPr lang="en-US" sz="2900" dirty="0" smtClean="0">
                <a:solidFill>
                  <a:prstClr val="black"/>
                </a:solidFill>
                <a:ea typeface="+mj-ea"/>
                <a:cs typeface="+mj-cs"/>
              </a:rPr>
            </a:b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090" t="14142" r="30856" b="10018"/>
          <a:stretch/>
        </p:blipFill>
        <p:spPr bwMode="auto">
          <a:xfrm>
            <a:off x="539552" y="188640"/>
            <a:ext cx="7776864" cy="65527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2411760" y="1340768"/>
            <a:ext cx="4754563" cy="506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l-G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Φεγγαράκι μου λαμπρό,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l-G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φέγγε μου να περπατώ</a:t>
            </a:r>
            <a:r>
              <a:rPr kumimoji="0" lang="el-GR" sz="1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el-GR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l-G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Να πηγαίνω στο σχολειό,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l-G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να μαθαίνω γράμματα,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l-G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γράμματα σπουδάγματα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l-G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του Θεού τα πράγματα.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l-GR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Twinkle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twinkle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 little star,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 how I wonder what you are.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Up above the world so high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like a diamond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in the sky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Twinkle, twinkle little star,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how I wonder what you are!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983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r>
              <a:rPr lang="en-US" dirty="0" smtClean="0"/>
              <a:t>Put the melody of the song in the right order!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1417638"/>
            <a:ext cx="3456384" cy="5016758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el-GR" sz="8000" b="1" dirty="0" smtClean="0">
              <a:solidFill>
                <a:schemeClr val="bg1"/>
              </a:solidFill>
            </a:endParaRPr>
          </a:p>
          <a:p>
            <a:endParaRPr lang="el-GR" sz="8000" b="1" dirty="0" smtClean="0">
              <a:solidFill>
                <a:schemeClr val="bg1"/>
              </a:solidFill>
            </a:endParaRPr>
          </a:p>
          <a:p>
            <a:endParaRPr lang="el-GR" sz="8000" b="1" dirty="0">
              <a:solidFill>
                <a:schemeClr val="bg1"/>
              </a:solidFill>
            </a:endParaRPr>
          </a:p>
          <a:p>
            <a:pPr algn="ctr"/>
            <a:r>
              <a:rPr lang="el-GR" sz="8000" b="1" dirty="0" smtClean="0">
                <a:solidFill>
                  <a:schemeClr val="bg1"/>
                </a:solidFill>
              </a:rPr>
              <a:t>Α</a:t>
            </a:r>
            <a:endParaRPr lang="en-US" sz="8000" b="1" dirty="0">
              <a:solidFill>
                <a:schemeClr val="bg1"/>
              </a:solidFill>
            </a:endParaRPr>
          </a:p>
        </p:txBody>
      </p:sp>
      <p:pic>
        <p:nvPicPr>
          <p:cNvPr id="7" name="Εικόνα 6" descr="http://www.clipartbest.com/cliparts/LiK/kXx/LiKkXxAzT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3294477" cy="345638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4932040" y="1386734"/>
            <a:ext cx="3528392" cy="504766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el-GR" sz="8000" b="1" dirty="0" smtClean="0">
              <a:solidFill>
                <a:schemeClr val="bg1"/>
              </a:solidFill>
            </a:endParaRPr>
          </a:p>
          <a:p>
            <a:endParaRPr lang="el-GR" sz="8000" b="1" dirty="0" smtClean="0">
              <a:solidFill>
                <a:schemeClr val="bg1"/>
              </a:solidFill>
            </a:endParaRPr>
          </a:p>
          <a:p>
            <a:endParaRPr lang="el-GR" sz="8000" b="1" dirty="0">
              <a:solidFill>
                <a:schemeClr val="bg1"/>
              </a:solidFill>
            </a:endParaRPr>
          </a:p>
          <a:p>
            <a:pPr algn="ctr"/>
            <a:r>
              <a:rPr lang="el-GR" sz="8000" b="1" dirty="0">
                <a:solidFill>
                  <a:schemeClr val="bg1"/>
                </a:solidFill>
              </a:rPr>
              <a:t>Β</a:t>
            </a:r>
            <a:endParaRPr lang="en-US" sz="8000" b="1" dirty="0">
              <a:solidFill>
                <a:schemeClr val="bg1"/>
              </a:solidFill>
            </a:endParaRPr>
          </a:p>
        </p:txBody>
      </p:sp>
      <p:pic>
        <p:nvPicPr>
          <p:cNvPr id="9" name="Εικόνα 8" descr="http://cliparts.co/cliparts/dc4/8Rn/dc48RnKni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01210" y="3284984"/>
            <a:ext cx="2448272" cy="20488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Εικόνα 9" descr="http://www.cloudclipart.com/images/stories/virtuemart/product/north-and-south-american-globe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35490" y="1417638"/>
            <a:ext cx="2179712" cy="21602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70357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2942" y="1556792"/>
            <a:ext cx="2376264" cy="5016758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el-GR" sz="8000" b="1" dirty="0" smtClean="0">
              <a:solidFill>
                <a:schemeClr val="bg1"/>
              </a:solidFill>
            </a:endParaRPr>
          </a:p>
          <a:p>
            <a:endParaRPr lang="el-GR" sz="8000" b="1" dirty="0" smtClean="0">
              <a:solidFill>
                <a:schemeClr val="bg1"/>
              </a:solidFill>
            </a:endParaRPr>
          </a:p>
          <a:p>
            <a:endParaRPr lang="el-GR" sz="8000" b="1" dirty="0">
              <a:solidFill>
                <a:schemeClr val="bg1"/>
              </a:solidFill>
            </a:endParaRPr>
          </a:p>
          <a:p>
            <a:pPr algn="ctr"/>
            <a:r>
              <a:rPr lang="el-GR" sz="8000" b="1" dirty="0" smtClean="0">
                <a:solidFill>
                  <a:schemeClr val="bg1"/>
                </a:solidFill>
              </a:rPr>
              <a:t>Α</a:t>
            </a:r>
            <a:endParaRPr lang="en-US" sz="8000" b="1" dirty="0">
              <a:solidFill>
                <a:schemeClr val="bg1"/>
              </a:solidFill>
            </a:endParaRPr>
          </a:p>
        </p:txBody>
      </p:sp>
      <p:pic>
        <p:nvPicPr>
          <p:cNvPr id="5" name="Εικόνα 4" descr="http://www.clipartbest.com/cliparts/LiK/kXx/LiKkXxAzT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1" y="1628800"/>
            <a:ext cx="2016224" cy="194421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3383868" y="1556792"/>
            <a:ext cx="2376264" cy="5016758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el-GR" sz="8000" b="1" dirty="0" smtClean="0">
              <a:solidFill>
                <a:schemeClr val="bg1"/>
              </a:solidFill>
            </a:endParaRPr>
          </a:p>
          <a:p>
            <a:endParaRPr lang="el-GR" sz="8000" b="1" dirty="0" smtClean="0">
              <a:solidFill>
                <a:schemeClr val="bg1"/>
              </a:solidFill>
            </a:endParaRPr>
          </a:p>
          <a:p>
            <a:endParaRPr lang="el-GR" sz="8000" b="1" dirty="0">
              <a:solidFill>
                <a:schemeClr val="bg1"/>
              </a:solidFill>
            </a:endParaRPr>
          </a:p>
          <a:p>
            <a:pPr algn="ctr"/>
            <a:r>
              <a:rPr lang="el-GR" sz="8000" b="1" dirty="0">
                <a:solidFill>
                  <a:schemeClr val="bg1"/>
                </a:solidFill>
              </a:rPr>
              <a:t>Β</a:t>
            </a:r>
            <a:endParaRPr lang="en-US" sz="80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67253" y="1556792"/>
            <a:ext cx="2376264" cy="5016758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el-GR" sz="8000" b="1" dirty="0" smtClean="0">
              <a:solidFill>
                <a:schemeClr val="bg1"/>
              </a:solidFill>
            </a:endParaRPr>
          </a:p>
          <a:p>
            <a:endParaRPr lang="el-GR" sz="8000" b="1" dirty="0" smtClean="0">
              <a:solidFill>
                <a:schemeClr val="bg1"/>
              </a:solidFill>
            </a:endParaRPr>
          </a:p>
          <a:p>
            <a:endParaRPr lang="el-GR" sz="8000" b="1" dirty="0">
              <a:solidFill>
                <a:schemeClr val="bg1"/>
              </a:solidFill>
            </a:endParaRPr>
          </a:p>
          <a:p>
            <a:pPr algn="ctr"/>
            <a:r>
              <a:rPr lang="el-GR" sz="8000" b="1" dirty="0" smtClean="0">
                <a:solidFill>
                  <a:schemeClr val="bg1"/>
                </a:solidFill>
              </a:rPr>
              <a:t>Α</a:t>
            </a:r>
            <a:endParaRPr lang="en-US" sz="8000" b="1" dirty="0">
              <a:solidFill>
                <a:schemeClr val="bg1"/>
              </a:solidFill>
            </a:endParaRPr>
          </a:p>
        </p:txBody>
      </p:sp>
      <p:pic>
        <p:nvPicPr>
          <p:cNvPr id="8" name="Εικόνα 7" descr="http://www.clipartbest.com/cliparts/LiK/kXx/LiKkXxAzT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7273" y="1636633"/>
            <a:ext cx="2016224" cy="1944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Εικόνα 8" descr="http://www.cloudclipart.com/images/stories/virtuemart/product/north-and-south-american-globe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82144" y="1636633"/>
            <a:ext cx="2179712" cy="2160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Εικόνα 9" descr="http://cliparts.co/cliparts/dc4/8Rn/dc48RnKni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68496" y="3573016"/>
            <a:ext cx="2124236" cy="1748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077733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090" t="14142" r="30856" b="10018"/>
          <a:stretch/>
        </p:blipFill>
        <p:spPr bwMode="auto">
          <a:xfrm>
            <a:off x="-180528" y="0"/>
            <a:ext cx="9433048" cy="69573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2" name="1_theme_mozart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730941" y="5351512"/>
            <a:ext cx="864096" cy="864096"/>
          </a:xfrm>
          <a:prstGeom prst="rect">
            <a:avLst/>
          </a:prstGeom>
        </p:spPr>
      </p:pic>
      <p:pic>
        <p:nvPicPr>
          <p:cNvPr id="3" name="2_variation2_mozar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xmlns="" r:embed="rId8"/>
              </p:ext>
            </p:extLst>
          </p:nvPr>
        </p:nvPicPr>
        <p:blipFill>
          <a:blip r:embed="rId7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139906" y="5414517"/>
            <a:ext cx="964385" cy="964385"/>
          </a:xfrm>
          <a:prstGeom prst="rect">
            <a:avLst/>
          </a:prstGeom>
        </p:spPr>
      </p:pic>
      <p:pic>
        <p:nvPicPr>
          <p:cNvPr id="5" name="3_variation6_mozart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xmlns="" r:embed="rId9"/>
              </p:ext>
            </p:extLst>
          </p:nvPr>
        </p:nvPicPr>
        <p:blipFill>
          <a:blip r:embed="rId7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934278" y="5479964"/>
            <a:ext cx="964385" cy="9643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7738" y="4920624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Theme</a:t>
            </a:r>
            <a:endParaRPr lang="en-US" sz="2400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91680" y="4920624"/>
            <a:ext cx="18608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Variation </a:t>
            </a:r>
            <a:r>
              <a:rPr lang="el-GR" sz="20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2</a:t>
            </a:r>
            <a:endParaRPr lang="en-US" sz="20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52519" y="4970485"/>
            <a:ext cx="18608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Variation </a:t>
            </a:r>
            <a:r>
              <a:rPr lang="el-GR" sz="2000" b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l-GR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6</a:t>
            </a:r>
            <a:endParaRPr lang="en-US" sz="20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8" name="Picture 2" descr="mozart1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5788" y="2942857"/>
            <a:ext cx="1802008" cy="19777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954546" y="836712"/>
            <a:ext cx="577769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Listen to what Mozart did with the melody of “Twinkle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twinkle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little star”. Can you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recognise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melody in the variations 2 and 6?</a:t>
            </a:r>
            <a:endParaRPr lang="en-US" sz="28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9949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8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494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047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767</TotalTime>
  <Words>117</Words>
  <Application>Microsoft Office PowerPoint</Application>
  <PresentationFormat>On-screen Show (4:3)</PresentationFormat>
  <Paragraphs>40</Paragraphs>
  <Slides>5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Θέμα του Office</vt:lpstr>
      <vt:lpstr>   «Φεγγαράκι μου λαμπρό» Twinkle twinkle little star       </vt:lpstr>
      <vt:lpstr>Slide 2</vt:lpstr>
      <vt:lpstr> Put the melody of the song in the right order!</vt:lpstr>
      <vt:lpstr>Slide 4</vt:lpstr>
      <vt:lpstr>Slide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Constantia</dc:creator>
  <cp:lastModifiedBy>User1</cp:lastModifiedBy>
  <cp:revision>38</cp:revision>
  <dcterms:created xsi:type="dcterms:W3CDTF">2014-12-08T12:49:11Z</dcterms:created>
  <dcterms:modified xsi:type="dcterms:W3CDTF">2016-02-22T09:53:29Z</dcterms:modified>
</cp:coreProperties>
</file>