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3004800" cy="9753600"/>
  <p:notesSz cx="6858000" cy="9144000"/>
  <p:defaultTextStyle>
    <a:lvl1pPr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600"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200"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800"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400"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3000"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600"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600200"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800"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F5F0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7CED4">
              <a:alpha val="2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5DC123">
              <a:alpha val="19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89B1A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A433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A433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45761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254" y="-84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1" name="Shape 4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86412591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und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Titeltekst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Brødtekst, niveau fem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Titeltekst</a:t>
            </a:r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Titeltekst</a:t>
            </a:r>
          </a:p>
        </p:txBody>
      </p:sp>
      <p:sp>
        <p:nvSpPr>
          <p:cNvPr id="33" name="Shape 3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Brødtekst, niveau fem</a:t>
            </a:r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undertitel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1270000" y="0"/>
            <a:ext cx="10464800" cy="49403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Titeltekst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3568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Brødtekst, niveau fem</a:t>
            </a:r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andret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xfrm>
            <a:off x="1270000" y="4279900"/>
            <a:ext cx="10464800" cy="38608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Titeltekst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idx="1"/>
          </p:nvPr>
        </p:nvSpPr>
        <p:spPr>
          <a:xfrm>
            <a:off x="1270000" y="8191500"/>
            <a:ext cx="10464800" cy="156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Brødtekst, niveau fem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and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Titeltekst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1270000" y="8191500"/>
            <a:ext cx="10464800" cy="1219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Brødtekst, niveau fem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centre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Titeltekst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lod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952500" y="762000"/>
            <a:ext cx="5334000" cy="40005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000">
                <a:solidFill>
                  <a:srgbClr val="FFFFFF"/>
                </a:solidFill>
              </a:rPr>
              <a:t>Titeltekst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952500" y="5003800"/>
            <a:ext cx="5334000" cy="400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Brødtekst, niveau fem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øver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Titeltekst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Titeltekst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Brødtekst, niveau fem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punkter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Titeltekst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81000" indent="-381000">
              <a:spcBef>
                <a:spcPts val="3800"/>
              </a:spcBef>
              <a:defRPr sz="2800"/>
            </a:lvl1pPr>
            <a:lvl2pPr marL="762000" indent="-381000">
              <a:spcBef>
                <a:spcPts val="3800"/>
              </a:spcBef>
              <a:defRPr sz="2800"/>
            </a:lvl2pPr>
            <a:lvl3pPr marL="1143000" indent="-381000">
              <a:spcBef>
                <a:spcPts val="3800"/>
              </a:spcBef>
              <a:defRPr sz="2800"/>
            </a:lvl3pPr>
            <a:lvl4pPr marL="1524000" indent="-381000">
              <a:spcBef>
                <a:spcPts val="3800"/>
              </a:spcBef>
              <a:defRPr sz="2800"/>
            </a:lvl4pPr>
            <a:lvl5pPr marL="1905000" indent="-381000">
              <a:spcBef>
                <a:spcPts val="3800"/>
              </a:spcBef>
              <a:defRPr sz="2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Brødtekst, niveau fem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te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Brødtekst, niveau fem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pr. 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Titeltekst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Brødtekst, niveau fem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ransition spd="med"/>
  <p:txStyles>
    <p:titleStyle>
      <a:lvl1pPr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9pPr>
    </p:titleStyle>
    <p:bodyStyle>
      <a:lvl1pPr marL="4572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1pPr>
      <a:lvl2pPr marL="9144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2pPr>
      <a:lvl3pPr marL="13716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3pPr>
      <a:lvl4pPr marL="18288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4pPr>
      <a:lvl5pPr marL="22860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5pPr>
      <a:lvl6pPr marL="27432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6pPr>
      <a:lvl7pPr marL="32004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7pPr>
      <a:lvl8pPr marL="36576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8pPr>
      <a:lvl9pPr marL="41148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040">
                <a:solidFill>
                  <a:srgbClr val="FFFFFF"/>
                </a:solidFill>
              </a:rPr>
              <a:t>Proces for social helhedsplan i Gellerup og Toveshøj 2018-21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Boligsocial leder Henning Winther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Procesplan</a:t>
            </a:r>
          </a:p>
        </p:txBody>
      </p:sp>
      <p:sp>
        <p:nvSpPr>
          <p:cNvPr id="70" name="Shape 7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lvl="0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Efterår 2016</a:t>
            </a:r>
          </a:p>
          <a:p>
            <a:pPr lvl="1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Konkrete forhandlinger</a:t>
            </a:r>
          </a:p>
          <a:p>
            <a:pPr lvl="1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etablering af samarbejdsaftaler</a:t>
            </a:r>
          </a:p>
          <a:p>
            <a:pPr lvl="0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Marts 2017</a:t>
            </a:r>
          </a:p>
          <a:p>
            <a:pPr lvl="1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Helhedsplan indsendes til Landsbyggefonden</a:t>
            </a:r>
          </a:p>
          <a:p>
            <a:pPr lvl="0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Efterår 2017</a:t>
            </a:r>
          </a:p>
          <a:p>
            <a:pPr lvl="1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Helhedsplanen godkendt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Boligforliget 2015-2018</a:t>
            </a:r>
          </a:p>
        </p:txBody>
      </p:sp>
      <p:sp>
        <p:nvSpPr>
          <p:cNvPr id="47" name="Shape 4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97763" lvl="0" indent="-397763" defTabSz="508254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Den lovgivningsramme, som helhedsplanen udarbejdes under. Er gældende i hele planens løbetid</a:t>
            </a:r>
          </a:p>
          <a:p>
            <a:pPr marL="397763" lvl="0" indent="-397763" defTabSz="508254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232,5 mio. årligt 2015-18 landsdækkende</a:t>
            </a:r>
          </a:p>
          <a:p>
            <a:pPr marL="397763" lvl="0" indent="-397763" defTabSz="508254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Krav</a:t>
            </a:r>
          </a:p>
          <a:p>
            <a:pPr marL="795527" lvl="1" indent="-397763" defTabSz="508254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Beredskabsplan</a:t>
            </a:r>
          </a:p>
          <a:p>
            <a:pPr marL="795527" lvl="1" indent="-397763" defTabSz="508254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Entydig ledelse</a:t>
            </a:r>
          </a:p>
          <a:p>
            <a:pPr marL="1193291" lvl="2" indent="-397763" defTabSz="508254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Professionel bestyrelse</a:t>
            </a:r>
          </a:p>
          <a:p>
            <a:pPr marL="795527" lvl="1" indent="-397763" defTabSz="508254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Fire temaer</a:t>
            </a:r>
          </a:p>
          <a:p>
            <a:pPr marL="1193291" lvl="2" indent="-397763" defTabSz="508254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tryghed og trivsel</a:t>
            </a:r>
          </a:p>
          <a:p>
            <a:pPr marL="1193291" lvl="2" indent="-397763" defTabSz="508254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kriminalpræventiv indsats</a:t>
            </a:r>
          </a:p>
          <a:p>
            <a:pPr marL="1193291" lvl="2" indent="-397763" defTabSz="508254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uddannelse og beskæftigelse</a:t>
            </a:r>
          </a:p>
          <a:p>
            <a:pPr marL="1193291" lvl="2" indent="-397763" defTabSz="508254">
              <a:lnSpc>
                <a:spcPct val="50000"/>
              </a:lnSpc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306">
                <a:solidFill>
                  <a:srgbClr val="FFFFFF"/>
                </a:solidFill>
              </a:rPr>
              <a:t>forebyggelse og forældreansvar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78358">
              <a:defRPr sz="7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900">
                <a:solidFill>
                  <a:srgbClr val="FFFFFF"/>
                </a:solidFill>
              </a:rPr>
              <a:t>Økonomien</a:t>
            </a:r>
          </a:p>
        </p:txBody>
      </p:sp>
      <p:sp>
        <p:nvSpPr>
          <p:cNvPr id="50" name="Shape 50"/>
          <p:cNvSpPr>
            <a:spLocks noGrp="1"/>
          </p:cNvSpPr>
          <p:nvPr>
            <p:ph type="body" idx="1"/>
          </p:nvPr>
        </p:nvSpPr>
        <p:spPr>
          <a:xfrm>
            <a:off x="739306" y="2597150"/>
            <a:ext cx="11099801" cy="6286500"/>
          </a:xfrm>
          <a:prstGeom prst="rect">
            <a:avLst/>
          </a:prstGeom>
        </p:spPr>
        <p:txBody>
          <a:bodyPr anchor="t"/>
          <a:lstStyle/>
          <a:p>
            <a:pPr marL="406400" lvl="0" indent="-406400">
              <a:spcBef>
                <a:spcPts val="1200"/>
              </a:spcBef>
              <a:buClr>
                <a:srgbClr val="FFFFFF"/>
              </a:buClr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Principper</a:t>
            </a:r>
          </a:p>
          <a:p>
            <a:pPr marL="863600" lvl="2" indent="-406400">
              <a:spcBef>
                <a:spcPts val="1200"/>
              </a:spcBef>
              <a:buClr>
                <a:srgbClr val="FFFFFF"/>
              </a:buClr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Finansiering ud fra boligforlig fra Landsbyggefonden</a:t>
            </a:r>
          </a:p>
          <a:p>
            <a:pPr marL="863600" lvl="2" indent="-406400">
              <a:spcBef>
                <a:spcPts val="1200"/>
              </a:spcBef>
              <a:buClr>
                <a:srgbClr val="FFFFFF"/>
              </a:buClr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Minimum 25 % lokal medfinansiering</a:t>
            </a:r>
          </a:p>
          <a:p>
            <a:pPr marL="863600" lvl="2" indent="-406400">
              <a:spcBef>
                <a:spcPts val="1200"/>
              </a:spcBef>
              <a:buClr>
                <a:srgbClr val="FFFFFF"/>
              </a:buClr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Boligorganisation og kommune (ikke puljemidler)</a:t>
            </a:r>
          </a:p>
          <a:p>
            <a:pPr marL="0" lvl="1" indent="0">
              <a:spcBef>
                <a:spcPts val="1200"/>
              </a:spcBef>
              <a:buClr>
                <a:srgbClr val="FFFFFF"/>
              </a:buClr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Nuværende helhedsplan</a:t>
            </a:r>
          </a:p>
          <a:p>
            <a:pPr marL="863600" lvl="2" indent="-406400">
              <a:spcBef>
                <a:spcPts val="1200"/>
              </a:spcBef>
              <a:buClr>
                <a:srgbClr val="FFFFFF"/>
              </a:buClr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44 mio i alt</a:t>
            </a:r>
          </a:p>
          <a:p>
            <a:pPr marL="2671010" lvl="5" indent="-385010">
              <a:spcBef>
                <a:spcPts val="1200"/>
              </a:spcBef>
              <a:buClr>
                <a:srgbClr val="FFFFFF"/>
              </a:buClr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28 mio. fra LBF (64 pct)</a:t>
            </a:r>
          </a:p>
          <a:p>
            <a:pPr marL="2671010" lvl="5" indent="-385010">
              <a:spcBef>
                <a:spcPts val="1200"/>
              </a:spcBef>
              <a:buClr>
                <a:srgbClr val="FFFFFF"/>
              </a:buClr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10 mio. fra Aarhus Kommune (22 pct)</a:t>
            </a:r>
          </a:p>
          <a:p>
            <a:pPr marL="2671010" lvl="5" indent="-385010">
              <a:spcBef>
                <a:spcPts val="1200"/>
              </a:spcBef>
              <a:buClr>
                <a:srgbClr val="FFFFFF"/>
              </a:buClr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6 mio. fra afd. 4 og 5 i BB (14 pct)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Interessenter BB</a:t>
            </a:r>
          </a:p>
        </p:txBody>
      </p:sp>
      <p:sp>
        <p:nvSpPr>
          <p:cNvPr id="53" name="Shape 5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lvl="0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Beboerne (beboerdemokratiet)</a:t>
            </a:r>
          </a:p>
          <a:p>
            <a:pPr lvl="1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kender deres område, og står med den afgørende medfinansiering af planen.</a:t>
            </a:r>
          </a:p>
          <a:p>
            <a:pPr lvl="0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Foreninger</a:t>
            </a:r>
          </a:p>
          <a:p>
            <a:pPr lvl="1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den demokratiske repræsentation af beboernes interesser i området</a:t>
            </a:r>
          </a:p>
          <a:p>
            <a:pPr lvl="0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Administrationen i Brabrand Boligforening</a:t>
            </a:r>
          </a:p>
          <a:p>
            <a:pPr lvl="1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har juridisk og økonomisk ansvar for gennemførelsen af helhedsplanen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Øvrige interessenter</a:t>
            </a:r>
          </a:p>
        </p:txBody>
      </p:sp>
      <p:sp>
        <p:nvSpPr>
          <p:cNvPr id="56" name="Shape 5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79475" lvl="0" indent="-379475" defTabSz="484886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154">
                <a:solidFill>
                  <a:srgbClr val="FFFFFF"/>
                </a:solidFill>
              </a:rPr>
              <a:t>Kommunale decentrale enheder</a:t>
            </a:r>
          </a:p>
          <a:p>
            <a:pPr marL="758951" lvl="1" indent="-379475" defTabSz="484886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154">
                <a:solidFill>
                  <a:srgbClr val="FFFFFF"/>
                </a:solidFill>
              </a:rPr>
              <a:t>skole, dagtilbud, klubber, socialforvaltning, biblioteker mm.</a:t>
            </a:r>
          </a:p>
          <a:p>
            <a:pPr marL="758951" lvl="1" indent="-379475" defTabSz="484886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154">
                <a:solidFill>
                  <a:srgbClr val="FFFFFF"/>
                </a:solidFill>
              </a:rPr>
              <a:t>konkrete samarbejdsflader</a:t>
            </a:r>
          </a:p>
          <a:p>
            <a:pPr marL="758951" lvl="1" indent="-379475" defTabSz="484886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154">
                <a:solidFill>
                  <a:srgbClr val="FFFFFF"/>
                </a:solidFill>
              </a:rPr>
              <a:t>optimering af opgaveløsning</a:t>
            </a:r>
          </a:p>
          <a:p>
            <a:pPr marL="379475" lvl="0" indent="-379475" defTabSz="484886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154">
                <a:solidFill>
                  <a:srgbClr val="FFFFFF"/>
                </a:solidFill>
              </a:rPr>
              <a:t>AAK centralt</a:t>
            </a:r>
          </a:p>
          <a:p>
            <a:pPr marL="758951" lvl="1" indent="-379475" defTabSz="484886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154">
                <a:solidFill>
                  <a:srgbClr val="FFFFFF"/>
                </a:solidFill>
              </a:rPr>
              <a:t>udvalget og styregruppen for kriminalitet og udsatte boligområder</a:t>
            </a:r>
          </a:p>
          <a:p>
            <a:pPr marL="758951" lvl="1" indent="-379475" defTabSz="484886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154">
                <a:solidFill>
                  <a:srgbClr val="FFFFFF"/>
                </a:solidFill>
              </a:rPr>
              <a:t>Skal godkende planen fra kommunal side.</a:t>
            </a:r>
          </a:p>
          <a:p>
            <a:pPr marL="379475" lvl="0" indent="-379475" defTabSz="484886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154">
                <a:solidFill>
                  <a:srgbClr val="FFFFFF"/>
                </a:solidFill>
              </a:rPr>
              <a:t>Øvrige</a:t>
            </a:r>
          </a:p>
          <a:p>
            <a:pPr marL="758951" lvl="1" indent="-379475" defTabSz="484886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154">
                <a:solidFill>
                  <a:srgbClr val="FFFFFF"/>
                </a:solidFill>
              </a:rPr>
              <a:t>uddannelsesinstitutioner, politi, NGO'er, advisory board, private aktører, Landsbyggefonden</a:t>
            </a:r>
          </a:p>
          <a:p>
            <a:pPr marL="758951" lvl="1" indent="-379475" defTabSz="484886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154">
                <a:solidFill>
                  <a:srgbClr val="FFFFFF"/>
                </a:solidFill>
              </a:rPr>
              <a:t>konkrete samarbejdsflader, finansiering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4">
              <a:defRPr sz="7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000">
                <a:solidFill>
                  <a:srgbClr val="FFFFFF"/>
                </a:solidFill>
              </a:rPr>
              <a:t>Vision, mission og værdier</a:t>
            </a:r>
          </a:p>
        </p:txBody>
      </p:sp>
      <p:sp>
        <p:nvSpPr>
          <p:cNvPr id="59" name="Shape 5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914400" lvl="0" indent="-914400">
              <a:spcBef>
                <a:spcPts val="1300"/>
              </a:spcBef>
              <a:buClr>
                <a:srgbClr val="FFFFFF"/>
              </a:buClr>
              <a:buFont typeface="Arial"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Vision:</a:t>
            </a:r>
          </a:p>
          <a:p>
            <a:pPr marL="457200" lvl="1" indent="0">
              <a:spcBef>
                <a:spcPts val="1300"/>
              </a:spcBef>
              <a:buClr>
                <a:srgbClr val="FFFFFF"/>
              </a:buClr>
              <a:buFont typeface="Arial"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  </a:t>
            </a:r>
            <a:r>
              <a:rPr sz="3600" i="1">
                <a:solidFill>
                  <a:srgbClr val="FFFFFF"/>
                </a:solidFill>
              </a:rPr>
              <a:t>at ændre Gellerup Toveshøj fra et udsat boligområde til en attraktiv bydel</a:t>
            </a:r>
          </a:p>
          <a:p>
            <a:pPr marL="914400" lvl="0" indent="-914400">
              <a:spcBef>
                <a:spcPts val="1300"/>
              </a:spcBef>
              <a:buClr>
                <a:srgbClr val="FFFFFF"/>
              </a:buClr>
              <a:buFont typeface="Arial"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Boligsocial mission:</a:t>
            </a:r>
          </a:p>
          <a:p>
            <a:pPr marL="1371600" lvl="1" indent="-914400">
              <a:spcBef>
                <a:spcPts val="1300"/>
              </a:spcBef>
              <a:buClr>
                <a:srgbClr val="FFFFFF"/>
              </a:buClr>
              <a:buFont typeface="Arial"/>
              <a:defRPr sz="1800">
                <a:solidFill>
                  <a:srgbClr val="000000"/>
                </a:solidFill>
              </a:defRPr>
            </a:pPr>
            <a:r>
              <a:rPr sz="3600" i="1">
                <a:solidFill>
                  <a:srgbClr val="FFFFFF"/>
                </a:solidFill>
              </a:rPr>
              <a:t>vi løfter området med beboerne som drivkraft</a:t>
            </a:r>
            <a:endParaRPr sz="3600" i="1"/>
          </a:p>
          <a:p>
            <a:pPr marL="914400" lvl="0" indent="-914400">
              <a:spcBef>
                <a:spcPts val="1300"/>
              </a:spcBef>
              <a:buClr>
                <a:srgbClr val="FFFFFF"/>
              </a:buClr>
              <a:buFont typeface="Arial"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Boligsociale værdier:</a:t>
            </a:r>
          </a:p>
          <a:p>
            <a:pPr marL="1371600" lvl="1" indent="-914400">
              <a:spcBef>
                <a:spcPts val="1300"/>
              </a:spcBef>
              <a:buClr>
                <a:srgbClr val="FFFFFF"/>
              </a:buClr>
              <a:buFont typeface="Arial"/>
              <a:defRPr sz="1800">
                <a:solidFill>
                  <a:srgbClr val="000000"/>
                </a:solidFill>
              </a:defRPr>
            </a:pPr>
            <a:r>
              <a:rPr sz="3600" i="1">
                <a:solidFill>
                  <a:srgbClr val="FFFFFF"/>
                </a:solidFill>
              </a:rPr>
              <a:t>Samarbejde</a:t>
            </a:r>
          </a:p>
          <a:p>
            <a:pPr marL="1371600" lvl="1" indent="-914400">
              <a:spcBef>
                <a:spcPts val="1300"/>
              </a:spcBef>
              <a:buClr>
                <a:srgbClr val="FFFFFF"/>
              </a:buClr>
              <a:buFont typeface="Arial"/>
              <a:defRPr sz="1800">
                <a:solidFill>
                  <a:srgbClr val="000000"/>
                </a:solidFill>
              </a:defRPr>
            </a:pPr>
            <a:r>
              <a:rPr sz="3600" i="1">
                <a:solidFill>
                  <a:srgbClr val="FFFFFF"/>
                </a:solidFill>
              </a:rPr>
              <a:t>Gennemsigtighed</a:t>
            </a:r>
          </a:p>
          <a:p>
            <a:pPr marL="1371600" lvl="1" indent="-914400">
              <a:spcBef>
                <a:spcPts val="1300"/>
              </a:spcBef>
              <a:buClr>
                <a:srgbClr val="FFFFFF"/>
              </a:buClr>
              <a:buFont typeface="Arial"/>
              <a:defRPr sz="1800">
                <a:solidFill>
                  <a:srgbClr val="000000"/>
                </a:solidFill>
              </a:defRPr>
            </a:pPr>
            <a:r>
              <a:rPr sz="3600" i="1">
                <a:solidFill>
                  <a:srgbClr val="FFFFFF"/>
                </a:solidFill>
              </a:rPr>
              <a:t>Bæredygtighed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Kategoriseringsmodel_2014_1.png"/>
          <p:cNvPicPr/>
          <p:nvPr/>
        </p:nvPicPr>
        <p:blipFill>
          <a:blip r:embed="rId2">
            <a:extLst/>
          </a:blip>
          <a:srcRect r="14453" b="10166"/>
          <a:stretch>
            <a:fillRect/>
          </a:stretch>
        </p:blipFill>
        <p:spPr>
          <a:xfrm>
            <a:off x="314867" y="675517"/>
            <a:ext cx="12369801" cy="839275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Procesplan</a:t>
            </a:r>
          </a:p>
        </p:txBody>
      </p:sp>
      <p:sp>
        <p:nvSpPr>
          <p:cNvPr id="64" name="Shape 6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43484" lvl="0" indent="-443484" defTabSz="566674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686">
                <a:solidFill>
                  <a:srgbClr val="FFFFFF"/>
                </a:solidFill>
              </a:rPr>
              <a:t>Juni-oktober 2015</a:t>
            </a:r>
          </a:p>
          <a:p>
            <a:pPr marL="886968" lvl="1" indent="-443484" defTabSz="566674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686">
                <a:solidFill>
                  <a:srgbClr val="FFFFFF"/>
                </a:solidFill>
              </a:rPr>
              <a:t>Mandat</a:t>
            </a:r>
          </a:p>
          <a:p>
            <a:pPr marL="886968" lvl="1" indent="-443484" defTabSz="566674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686">
                <a:solidFill>
                  <a:srgbClr val="FFFFFF"/>
                </a:solidFill>
              </a:rPr>
              <a:t>Dataindsamling</a:t>
            </a:r>
          </a:p>
          <a:p>
            <a:pPr marL="886968" lvl="1" indent="-443484" defTabSz="566674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686">
                <a:solidFill>
                  <a:srgbClr val="FFFFFF"/>
                </a:solidFill>
              </a:rPr>
              <a:t>Interessenter opfordres til at involvere sig</a:t>
            </a:r>
          </a:p>
          <a:p>
            <a:pPr marL="443484" lvl="0" indent="-443484" defTabSz="566674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686">
                <a:solidFill>
                  <a:srgbClr val="FFFFFF"/>
                </a:solidFill>
              </a:rPr>
              <a:t>November 2015</a:t>
            </a:r>
          </a:p>
          <a:p>
            <a:pPr marL="886968" lvl="1" indent="-443484" defTabSz="566674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686">
                <a:solidFill>
                  <a:srgbClr val="FFFFFF"/>
                </a:solidFill>
              </a:rPr>
              <a:t>Evaluering - hvordan går det?</a:t>
            </a:r>
          </a:p>
          <a:p>
            <a:pPr marL="886968" lvl="1" indent="-443484" defTabSz="566674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686">
                <a:solidFill>
                  <a:srgbClr val="FFFFFF"/>
                </a:solidFill>
              </a:rPr>
              <a:t>Advisory Board - ramme for planen</a:t>
            </a:r>
          </a:p>
          <a:p>
            <a:pPr marL="886968" lvl="1" indent="-443484" defTabSz="566674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686">
                <a:solidFill>
                  <a:srgbClr val="FFFFFF"/>
                </a:solidFill>
              </a:rPr>
              <a:t>Stormøde 1 - konkrete projekter/indsatser</a:t>
            </a:r>
          </a:p>
          <a:p>
            <a:pPr marL="443484" lvl="0" indent="-443484" defTabSz="566674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686">
                <a:solidFill>
                  <a:srgbClr val="FFFFFF"/>
                </a:solidFill>
              </a:rPr>
              <a:t>December 2015-januar 2016</a:t>
            </a:r>
          </a:p>
          <a:p>
            <a:pPr marL="886968" lvl="1" indent="-443484" defTabSz="566674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686">
                <a:solidFill>
                  <a:srgbClr val="FFFFFF"/>
                </a:solidFill>
              </a:rPr>
              <a:t>Forhandling med interessenter</a:t>
            </a:r>
          </a:p>
          <a:p>
            <a:pPr marL="886968" lvl="1" indent="-443484" defTabSz="566674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686">
                <a:solidFill>
                  <a:srgbClr val="FFFFFF"/>
                </a:solidFill>
              </a:rPr>
              <a:t>Skabeloner til samarbejdsaftaler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Procesplan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lvl="0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Januar 2016</a:t>
            </a:r>
          </a:p>
          <a:p>
            <a:pPr lvl="1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Stormøde 2</a:t>
            </a:r>
          </a:p>
          <a:p>
            <a:pPr lvl="1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Accept af indsatser</a:t>
            </a:r>
          </a:p>
          <a:p>
            <a:pPr lvl="0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Januar-maj 2016</a:t>
            </a:r>
          </a:p>
          <a:p>
            <a:pPr lvl="1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Rammeaftaler for indsatser med samarbejdspartnere</a:t>
            </a:r>
          </a:p>
          <a:p>
            <a:pPr lvl="0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Maj 2016</a:t>
            </a:r>
          </a:p>
          <a:p>
            <a:pPr lvl="1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Prækvalifikation sendes til Landsbyggefonden</a:t>
            </a:r>
          </a:p>
          <a:p>
            <a:pPr lvl="0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Efterår 2016</a:t>
            </a:r>
          </a:p>
          <a:p>
            <a:pPr lvl="1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Prækvalifikation godkendt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Gradient">
  <a:themeElements>
    <a:clrScheme name="Gradient">
      <a:dk1>
        <a:srgbClr val="FF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rgbClr val="0066C1"/>
            </a:gs>
            <a:gs pos="100000">
              <a:srgbClr val="094593"/>
            </a:gs>
          </a:gsLst>
          <a:lin ang="5400000" scaled="0"/>
        </a:gradFill>
        <a:ln w="12700" cap="flat">
          <a:noFill/>
          <a:miter lim="400000"/>
        </a:ln>
        <a:effectLst>
          <a:outerShdw blurRad="76200" dir="18900000" rotWithShape="0">
            <a:srgbClr val="000000">
              <a:alpha val="8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23998" dir="2700000" rotWithShape="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Gradient">
  <a:themeElements>
    <a:clrScheme name="Gradient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rgbClr val="0066C1"/>
            </a:gs>
            <a:gs pos="100000">
              <a:srgbClr val="094593"/>
            </a:gs>
          </a:gsLst>
          <a:lin ang="5400000" scaled="0"/>
        </a:gradFill>
        <a:ln w="12700" cap="flat">
          <a:noFill/>
          <a:miter lim="400000"/>
        </a:ln>
        <a:effectLst>
          <a:outerShdw blurRad="76200" dir="18900000" rotWithShape="0">
            <a:srgbClr val="000000">
              <a:alpha val="8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23998" dir="2700000" rotWithShape="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329</Words>
  <Application>Microsoft Office PowerPoint</Application>
  <PresentationFormat>Brugerdefineret</PresentationFormat>
  <Paragraphs>81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10</vt:i4>
      </vt:variant>
    </vt:vector>
  </HeadingPairs>
  <TitlesOfParts>
    <vt:vector size="11" baseType="lpstr">
      <vt:lpstr>Gradient</vt:lpstr>
      <vt:lpstr>Proces for social helhedsplan i Gellerup og Toveshøj 2018-21</vt:lpstr>
      <vt:lpstr>Boligforliget 2015-2018</vt:lpstr>
      <vt:lpstr>Økonomien</vt:lpstr>
      <vt:lpstr>Interessenter BB</vt:lpstr>
      <vt:lpstr>Øvrige interessenter</vt:lpstr>
      <vt:lpstr>Vision, mission og værdier</vt:lpstr>
      <vt:lpstr>PowerPoint-præsentation</vt:lpstr>
      <vt:lpstr>Procesplan</vt:lpstr>
      <vt:lpstr>Procesplan</vt:lpstr>
      <vt:lpstr>Procesplan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 for social helhedsplan i Gellerup og Toveshøj 2018-21</dc:title>
  <dc:creator>Wissal El-Arid</dc:creator>
  <cp:lastModifiedBy>Wissal El-Arid</cp:lastModifiedBy>
  <cp:revision>2</cp:revision>
  <dcterms:modified xsi:type="dcterms:W3CDTF">2015-11-04T19:30:29Z</dcterms:modified>
</cp:coreProperties>
</file>